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72" r:id="rId2"/>
    <p:sldId id="329" r:id="rId3"/>
    <p:sldId id="32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28" r:id="rId14"/>
    <p:sldId id="299" r:id="rId15"/>
    <p:sldId id="300" r:id="rId16"/>
    <p:sldId id="257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31" r:id="rId38"/>
    <p:sldId id="33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 autoAdjust="0"/>
  </p:normalViewPr>
  <p:slideViewPr>
    <p:cSldViewPr snapToGrid="0">
      <p:cViewPr varScale="1">
        <p:scale>
          <a:sx n="99" d="100"/>
          <a:sy n="99" d="100"/>
        </p:scale>
        <p:origin x="91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2" y="301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A31D-7557-AC41-B7DB-6EE5ED646C1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CC3E-A54D-8448-A612-200A5047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06C3DC5-9FED-4443-9024-620855D1D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36137D6-4E43-46E9-A352-3919143FA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íslenskrar knattspyrnu er árangur Breiðabliks alveg sér á báti. </a:t>
            </a: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Ekkert félag átti fleiri uppalda leikmenn sem spiluðu í efstu deildum karla og kvenna árið 2017. </a:t>
            </a: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 árinu 2008 hefur félagið skilað af sér 15% af unglingalandsliðskonum og 14% af unglingalandsliðsmönnum Íslands. </a:t>
            </a: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Frá árinu 2005 hafa 25 karlar farið í atvinnumennsku erlendis og 7 konur frá árinu 2010</a:t>
            </a: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/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s-IS" altLang="is-I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5CDC921-8A12-4209-85A8-2809D16E3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3325" indent="-239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5925" indent="-239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6938" indent="-239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4138" indent="-239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1338" indent="-239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8538" indent="-239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5738" indent="-239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1696B-2762-4446-8497-38DAD7BBA8D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37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3684D-65F3-4A3B-A9DB-993A03898404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461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Nýir þjálfarar snúast í hringi fyrstu 3-4 mánuðina.  </a:t>
            </a:r>
            <a:r>
              <a:rPr lang="is-IS" sz="1200" dirty="0" smtClean="0"/>
              <a:t>T.d. Er 3.fl. Stjarnan. Búinn fyrir kl.19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FAA4-477A-B542-A21C-708B7BAD9C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 smtClean="0"/>
              <a:t>Starfsemi í Fagralundi verður áfram á stærð við meðalfélag á Íslandi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1FAA4-477A-B542-A21C-708B7BAD9C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1237" y="727650"/>
            <a:ext cx="9974521" cy="1646302"/>
          </a:xfrm>
        </p:spPr>
        <p:txBody>
          <a:bodyPr/>
          <a:lstStyle/>
          <a:p>
            <a:r>
              <a:rPr lang="en-US" dirty="0" err="1" smtClean="0"/>
              <a:t>Vetraraðstaða</a:t>
            </a:r>
            <a:r>
              <a:rPr lang="en-US" dirty="0" smtClean="0"/>
              <a:t> </a:t>
            </a:r>
            <a:r>
              <a:rPr lang="en-US" dirty="0" err="1" smtClean="0"/>
              <a:t>Breiðabliks</a:t>
            </a:r>
            <a:r>
              <a:rPr lang="en-US" dirty="0" smtClean="0"/>
              <a:t> </a:t>
            </a:r>
            <a:r>
              <a:rPr lang="en-US" dirty="0" err="1" smtClean="0"/>
              <a:t>sprungin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348" y="2347490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Félagsfundur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aðstöðumál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knattspyrnudeildar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Breiðabliks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1793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FAF6-79AD-44DD-A4C9-B324C90F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Fjárhagstölur gengu nokkuð hratt upp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A232-4F9B-43F5-BCCF-D8488CE1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65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is-IS" sz="2800" dirty="0"/>
              <a:t>Nýr völlur við Fífuna fengi styrk úr mannvirkjasjóði KSÍ </a:t>
            </a:r>
          </a:p>
          <a:p>
            <a:pPr lvl="1"/>
            <a:r>
              <a:rPr lang="is-IS" sz="2400" dirty="0"/>
              <a:t>Endurbætur á eldri völlum fá hinsvegar ekki styrki</a:t>
            </a:r>
          </a:p>
          <a:p>
            <a:r>
              <a:rPr lang="is-IS" sz="2800" dirty="0"/>
              <a:t>Hættum að greiða 5-6 mkr. á ári af okkar æfingagjöldum til annarra félaga fyrir leigu á völlum t.d. hjá Val, ÍR, Leikni auk tíma í Sporthúsinu</a:t>
            </a:r>
          </a:p>
          <a:p>
            <a:r>
              <a:rPr lang="is-IS" sz="2800" dirty="0"/>
              <a:t>Augljóst tækifæri til að fá sterkan styrktaraðila til að eignast nafnið á vellinum 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222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4B7E-4098-48E6-97AE-9BED14BA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51" y="590013"/>
            <a:ext cx="10668000" cy="1143000"/>
          </a:xfrm>
        </p:spPr>
        <p:txBody>
          <a:bodyPr/>
          <a:lstStyle/>
          <a:p>
            <a:r>
              <a:rPr lang="is-IS" dirty="0"/>
              <a:t>Fagrilundur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6431-0505-4405-8AA2-E1E478A9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80" y="1633754"/>
            <a:ext cx="8238103" cy="4495800"/>
          </a:xfrm>
        </p:spPr>
        <p:txBody>
          <a:bodyPr>
            <a:normAutofit fontScale="92500" lnSpcReduction="10000"/>
          </a:bodyPr>
          <a:lstStyle/>
          <a:p>
            <a:r>
              <a:rPr lang="is-IS" sz="2800" dirty="0"/>
              <a:t>Breiðablik ætlar að efla enn frekar þjónustu sína í Fagralundi</a:t>
            </a:r>
          </a:p>
          <a:p>
            <a:r>
              <a:rPr lang="is-IS" sz="2800" dirty="0"/>
              <a:t>Fyrirtaks aðstaða yfir sumartímann og mikil nýting á öllum grasvöllum </a:t>
            </a:r>
          </a:p>
          <a:p>
            <a:pPr lvl="1"/>
            <a:r>
              <a:rPr lang="is-IS" sz="2400" dirty="0"/>
              <a:t>3-400 iðkendur þar á dag, alla daga, á sumrin</a:t>
            </a:r>
          </a:p>
          <a:p>
            <a:r>
              <a:rPr lang="is-IS" sz="2800" dirty="0"/>
              <a:t>Gervigrasið nýtt eins mikið og kostur er fyrir yngri flokka fram eftir hausti til æfinga og keppni</a:t>
            </a:r>
          </a:p>
          <a:p>
            <a:r>
              <a:rPr lang="is-IS" sz="2800" dirty="0"/>
              <a:t>Vel heppnuð sumarnámskeið með fasta starfsstöð og skólastjóra á staðnum og verður bætt í á þessu ári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647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7D16-9AB3-46A5-A8EC-DAE65A2F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Ekki bara fótbolti!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81432-30F7-4748-907E-29F2AAB2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20" y="1294109"/>
            <a:ext cx="8808237" cy="5046490"/>
          </a:xfrm>
        </p:spPr>
        <p:txBody>
          <a:bodyPr>
            <a:normAutofit fontScale="92500"/>
          </a:bodyPr>
          <a:lstStyle/>
          <a:p>
            <a:r>
              <a:rPr lang="is-IS" sz="2800" dirty="0"/>
              <a:t>Breiðablik er með starfsemi í 11 deildum sem flestar sjá mikil tækifæri í frekari uppbyggingu í Fagralundi</a:t>
            </a:r>
          </a:p>
          <a:p>
            <a:pPr lvl="1"/>
            <a:r>
              <a:rPr lang="is-IS" sz="2400" dirty="0"/>
              <a:t>Körfuboltinn er að sprengja Smárann utan af sér enda 10% fjölgun þar á frá árinu 2015 í kjölfar frábærs árangurs í efri deildum</a:t>
            </a:r>
          </a:p>
          <a:p>
            <a:pPr lvl="1"/>
            <a:r>
              <a:rPr lang="is-IS" sz="2400" dirty="0"/>
              <a:t>Frálsíþróttadeildina sárvantar inniaðstöðu yfir vetrartímann</a:t>
            </a:r>
          </a:p>
          <a:p>
            <a:pPr lvl="1"/>
            <a:r>
              <a:rPr lang="is-IS" sz="2400" dirty="0"/>
              <a:t>Íþróttaskólinn er löngu sprunginn í Smáranum</a:t>
            </a:r>
          </a:p>
          <a:p>
            <a:pPr lvl="1"/>
            <a:r>
              <a:rPr lang="is-IS" sz="2400" dirty="0"/>
              <a:t>Karate og Taekwondo í sífelldri sókn</a:t>
            </a:r>
          </a:p>
          <a:p>
            <a:pPr lvl="1"/>
            <a:r>
              <a:rPr lang="is-IS" sz="2400" dirty="0"/>
              <a:t>Skákdeildin myndi fagna betri </a:t>
            </a:r>
            <a:r>
              <a:rPr lang="is-IS" sz="2400" dirty="0" smtClean="0"/>
              <a:t>aðstöðu</a:t>
            </a:r>
          </a:p>
          <a:p>
            <a:pPr lvl="1"/>
            <a:r>
              <a:rPr lang="is-IS" sz="2400" dirty="0"/>
              <a:t>Breiðablik fær í dag 5 tíma af 56 mögulegum í íþróttahúsinu í Fagralundi</a:t>
            </a:r>
          </a:p>
          <a:p>
            <a:pPr lvl="1"/>
            <a:endParaRPr lang="is-IS" sz="2400" dirty="0"/>
          </a:p>
          <a:p>
            <a:pPr marL="0" indent="0">
              <a:buNone/>
            </a:pPr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2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04EA-C7AB-46C3-9FE5-7FDCFE20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Niðurstaða vinnuhóps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A02A-7F32-4CDC-B82F-7696C63E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93" y="1946917"/>
            <a:ext cx="8517810" cy="4495800"/>
          </a:xfrm>
        </p:spPr>
        <p:txBody>
          <a:bodyPr>
            <a:noAutofit/>
          </a:bodyPr>
          <a:lstStyle/>
          <a:p>
            <a:pPr lvl="0"/>
            <a:r>
              <a:rPr lang="is-IS" sz="2800" dirty="0"/>
              <a:t>Breiðablik getur ekki boðið viðunandi þjónustu miðað við núverandi aðstöðu og verður að bregðast við</a:t>
            </a:r>
          </a:p>
          <a:p>
            <a:pPr lvl="0"/>
            <a:r>
              <a:rPr lang="is-IS" sz="2800" dirty="0"/>
              <a:t>Stefnir í </a:t>
            </a:r>
            <a:r>
              <a:rPr lang="is-IS" sz="2800" dirty="0" smtClean="0"/>
              <a:t>verulegt óefni </a:t>
            </a:r>
            <a:r>
              <a:rPr lang="is-IS" sz="2800" dirty="0"/>
              <a:t>eftir því sem iðkendum </a:t>
            </a:r>
            <a:r>
              <a:rPr lang="is-IS" sz="2800" dirty="0" smtClean="0"/>
              <a:t>fjölgar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5633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04EA-C7AB-46C3-9FE5-7FDCFE20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Niðurstaða vinnuhóps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A02A-7F32-4CDC-B82F-7696C63E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93" y="1920788"/>
            <a:ext cx="8631648" cy="4495800"/>
          </a:xfrm>
        </p:spPr>
        <p:txBody>
          <a:bodyPr>
            <a:noAutofit/>
          </a:bodyPr>
          <a:lstStyle/>
          <a:p>
            <a:pPr lvl="0"/>
            <a:r>
              <a:rPr lang="is-IS" sz="2800" dirty="0" smtClean="0"/>
              <a:t>Breiðablik </a:t>
            </a:r>
            <a:r>
              <a:rPr lang="is-IS" sz="2800" dirty="0"/>
              <a:t>vill að Fagrilundur verði útvörður sinn í félagsstarfinu og ætlar að byggja þar upp öflugt starf allra deilda </a:t>
            </a:r>
          </a:p>
          <a:p>
            <a:pPr lvl="0"/>
            <a:r>
              <a:rPr lang="is-IS" sz="2800" dirty="0"/>
              <a:t>Eina rétta, og lang hagkvæmasta aðgerð til að bregðast við bráðum aðstöðuvanda knattspyrnudeildar er lagning gervigrasvallar vestan við Fífuna</a:t>
            </a:r>
          </a:p>
        </p:txBody>
      </p:sp>
    </p:spTree>
    <p:extLst>
      <p:ext uri="{BB962C8B-B14F-4D97-AF65-F5344CB8AC3E}">
        <p14:creationId xmlns:p14="http://schemas.microsoft.com/office/powerpoint/2010/main" val="41660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D287-BA44-4232-9A71-6CC4BB41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Ásýnd á nýjan gervigrasvöll við Fífuna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B54000-DF48-47FC-A443-996E7D393F9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17" y="1260116"/>
            <a:ext cx="8793994" cy="55003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957" y="2404534"/>
            <a:ext cx="8467046" cy="1646302"/>
          </a:xfrm>
        </p:spPr>
        <p:txBody>
          <a:bodyPr/>
          <a:lstStyle/>
          <a:p>
            <a:r>
              <a:rPr lang="en-US" dirty="0" err="1" smtClean="0"/>
              <a:t>Skýrsla</a:t>
            </a:r>
            <a:r>
              <a:rPr lang="en-US" dirty="0" smtClean="0"/>
              <a:t> VSÓ um </a:t>
            </a:r>
            <a:r>
              <a:rPr lang="en-US" dirty="0" err="1" smtClean="0"/>
              <a:t>aðstöðuvanda</a:t>
            </a:r>
            <a:r>
              <a:rPr lang="en-US" dirty="0" smtClean="0"/>
              <a:t> </a:t>
            </a:r>
            <a:r>
              <a:rPr lang="en-US" dirty="0" err="1" smtClean="0"/>
              <a:t>Breiðabliks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Orri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Hlöðversson</a:t>
            </a:r>
            <a:endParaRPr lang="en-US" sz="3200" dirty="0" smtClean="0">
              <a:solidFill>
                <a:srgbClr val="595959"/>
              </a:solidFill>
            </a:endParaRPr>
          </a:p>
          <a:p>
            <a:r>
              <a:rPr lang="en-US" sz="3200" dirty="0" err="1" smtClean="0">
                <a:solidFill>
                  <a:srgbClr val="595959"/>
                </a:solidFill>
              </a:rPr>
              <a:t>Formaður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Knattspyrnudeildar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Breiðabliks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Hvers vegna er boðað til fundar?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652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is-IS" sz="2800" dirty="0" smtClean="0"/>
              <a:t>Kalla fram á sjónarsviðið þann mikla aðstöðuvanda sem glímt er við í knattspyrnunni</a:t>
            </a:r>
          </a:p>
          <a:p>
            <a:pPr>
              <a:lnSpc>
                <a:spcPct val="160000"/>
              </a:lnSpc>
            </a:pPr>
            <a:r>
              <a:rPr lang="is-IS" sz="2800" dirty="0" smtClean="0"/>
              <a:t>Benda á þær ógnanir sem í vandanum felast</a:t>
            </a:r>
          </a:p>
          <a:p>
            <a:pPr>
              <a:lnSpc>
                <a:spcPct val="160000"/>
              </a:lnSpc>
            </a:pPr>
            <a:r>
              <a:rPr lang="is-IS" sz="2800" dirty="0" smtClean="0"/>
              <a:t>Kynna stefnu og forgangsröðun félagsins í aðstöðumálum knattspyrnunnar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8171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VSÓ skýrslan 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40341"/>
            <a:ext cx="8596668" cy="5155493"/>
          </a:xfrm>
        </p:spPr>
        <p:txBody>
          <a:bodyPr>
            <a:normAutofit/>
          </a:bodyPr>
          <a:lstStyle/>
          <a:p>
            <a:r>
              <a:rPr lang="is-IS" sz="2800" dirty="0" smtClean="0"/>
              <a:t>Unnin fyrir Kópavogsbæ af VSÓ</a:t>
            </a:r>
          </a:p>
          <a:p>
            <a:r>
              <a:rPr lang="is-IS" sz="2800" dirty="0" smtClean="0"/>
              <a:t>Úttekt á æfingasvæðum Breiðabliks</a:t>
            </a:r>
          </a:p>
          <a:p>
            <a:pPr lvl="1"/>
            <a:r>
              <a:rPr lang="is-IS" sz="2400" dirty="0" smtClean="0"/>
              <a:t>Fífan</a:t>
            </a:r>
          </a:p>
          <a:p>
            <a:pPr lvl="1"/>
            <a:r>
              <a:rPr lang="is-IS" sz="2400" dirty="0" smtClean="0"/>
              <a:t>Fagrilundur gervigras</a:t>
            </a:r>
          </a:p>
          <a:p>
            <a:pPr lvl="1"/>
            <a:r>
              <a:rPr lang="is-IS" sz="2400" dirty="0" smtClean="0"/>
              <a:t>Önnur aðstaða</a:t>
            </a:r>
          </a:p>
          <a:p>
            <a:r>
              <a:rPr lang="is-IS" sz="2800" dirty="0" smtClean="0"/>
              <a:t>Fókus: Að leggja faglegt mat á vetraraðstöðuna og meta hvort unnt væri að bæta nýtingu miðað við núverandi stöðu</a:t>
            </a:r>
          </a:p>
          <a:p>
            <a:pPr marL="342900" lvl="2" indent="-342900"/>
            <a:r>
              <a:rPr lang="is-IS" sz="2800" dirty="0" smtClean="0"/>
              <a:t>ATH: Greining VSÓ tekur ekki til annarra/nýrra mannvirkja en þeirra sem eru í notkun í dag</a:t>
            </a:r>
          </a:p>
          <a:p>
            <a:endParaRPr lang="is-IS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684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VSÓ skýrslan - niðurstöður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00651"/>
            <a:ext cx="8954346" cy="5557349"/>
          </a:xfrm>
        </p:spPr>
        <p:txBody>
          <a:bodyPr>
            <a:noAutofit/>
          </a:bodyPr>
          <a:lstStyle/>
          <a:p>
            <a:r>
              <a:rPr lang="is-IS" sz="2800" dirty="0" smtClean="0"/>
              <a:t>Nýtt (upphitað) gervigras á Fagralund</a:t>
            </a:r>
          </a:p>
          <a:p>
            <a:pPr marL="0" indent="0">
              <a:buNone/>
            </a:pPr>
            <a:r>
              <a:rPr lang="is-IS" sz="2400" dirty="0" smtClean="0"/>
              <a:t>Afstaða Breiðabliks:</a:t>
            </a:r>
          </a:p>
          <a:p>
            <a:pPr lvl="1">
              <a:lnSpc>
                <a:spcPct val="150000"/>
              </a:lnSpc>
            </a:pPr>
            <a:r>
              <a:rPr lang="is-IS" sz="2400" dirty="0" smtClean="0"/>
              <a:t>Fögnum vilja bæjarins til framkvæmda</a:t>
            </a:r>
          </a:p>
          <a:p>
            <a:pPr lvl="1">
              <a:lnSpc>
                <a:spcPct val="150000"/>
              </a:lnSpc>
            </a:pPr>
            <a:r>
              <a:rPr lang="is-IS" sz="2400" dirty="0" smtClean="0"/>
              <a:t>Skýr viðurkenning á mikilli þörf</a:t>
            </a:r>
          </a:p>
          <a:p>
            <a:pPr lvl="1">
              <a:lnSpc>
                <a:spcPct val="150000"/>
              </a:lnSpc>
            </a:pPr>
            <a:r>
              <a:rPr lang="is-IS" sz="2400" dirty="0" smtClean="0"/>
              <a:t>Teljum samt að fjármagni sé betur varið með gervigrasi við Fífuna</a:t>
            </a:r>
          </a:p>
          <a:p>
            <a:pPr lvl="1">
              <a:lnSpc>
                <a:spcPct val="150000"/>
              </a:lnSpc>
            </a:pPr>
            <a:r>
              <a:rPr lang="is-IS" sz="2400" dirty="0" smtClean="0"/>
              <a:t>Breiðablik mun samt sem áður þjóna Fagralundi og nágrenni jafn vel og öðrum hverfum innan síns „hrings“</a:t>
            </a:r>
          </a:p>
          <a:p>
            <a:pPr lvl="3"/>
            <a:endParaRPr lang="is-IS" sz="2000" dirty="0" smtClean="0"/>
          </a:p>
          <a:p>
            <a:pPr marL="0" indent="0">
              <a:buNone/>
            </a:pPr>
            <a:endParaRPr lang="is-IS" sz="3200" dirty="0" smtClean="0"/>
          </a:p>
          <a:p>
            <a:pPr lvl="1"/>
            <a:endParaRPr lang="is-IS" sz="2800" dirty="0"/>
          </a:p>
          <a:p>
            <a:pPr marL="457200" lvl="1" indent="0"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1754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Velkomin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Sveinn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Gíslason</a:t>
            </a:r>
            <a:endParaRPr lang="en-US" sz="3200" dirty="0" smtClean="0">
              <a:solidFill>
                <a:srgbClr val="595959"/>
              </a:solidFill>
            </a:endParaRPr>
          </a:p>
          <a:p>
            <a:r>
              <a:rPr lang="en-US" sz="3200" dirty="0" err="1" smtClean="0">
                <a:solidFill>
                  <a:srgbClr val="595959"/>
                </a:solidFill>
              </a:rPr>
              <a:t>Formaður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aðalstjórnar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Breiðabliks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VSÓ skýrslan - niðurstöður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287422"/>
            <a:ext cx="8596668" cy="5459778"/>
          </a:xfrm>
        </p:spPr>
        <p:txBody>
          <a:bodyPr>
            <a:normAutofit lnSpcReduction="10000"/>
          </a:bodyPr>
          <a:lstStyle/>
          <a:p>
            <a:r>
              <a:rPr lang="is-IS" sz="3000" dirty="0" smtClean="0"/>
              <a:t>Bæta nýtingu á Fífunni með fleiri tímum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600" dirty="0" smtClean="0"/>
              <a:t>Bjóða upp á æfingar fyrir skóla kl. 6 á morgnana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600" dirty="0" smtClean="0"/>
              <a:t>Nýta tímann milli 14-15 betur fyrir yngstu börnin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600" dirty="0" smtClean="0"/>
              <a:t>Bjóða upp á æfingar frá kl. 21-22:30 fyrir eldri iðkendur</a:t>
            </a:r>
          </a:p>
          <a:p>
            <a:r>
              <a:rPr lang="is-IS" sz="3000" dirty="0" smtClean="0"/>
              <a:t>Afstaða Breiðabliks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600" dirty="0" smtClean="0"/>
              <a:t>Ekki uppeldislega gott eða fjölskylduvænt að byrja æfingar kl. 6 á morgnana. Sama gildir um æfingar seint á kvöldin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600" dirty="0" smtClean="0"/>
              <a:t>Góð hugmynd að nýta 14-15 tímann. Kallar augljóslega á breyttan skólatíma (allra?) barna í bæjarfélaginu</a:t>
            </a:r>
          </a:p>
          <a:p>
            <a:pPr marL="457200" lvl="1" indent="0">
              <a:buNone/>
            </a:pPr>
            <a:endParaRPr lang="is-IS" sz="2400" dirty="0" smtClean="0"/>
          </a:p>
          <a:p>
            <a:pPr marL="457200" lvl="1" indent="0">
              <a:buNone/>
            </a:pPr>
            <a:endParaRPr lang="is-IS" sz="2400" dirty="0" smtClean="0"/>
          </a:p>
          <a:p>
            <a:pPr lvl="3"/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lvl="1"/>
            <a:endParaRPr lang="is-IS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982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VSÓ skýrslan - niðurstöður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53571"/>
            <a:ext cx="8596668" cy="5287791"/>
          </a:xfrm>
        </p:spPr>
        <p:txBody>
          <a:bodyPr>
            <a:normAutofit/>
          </a:bodyPr>
          <a:lstStyle/>
          <a:p>
            <a:r>
              <a:rPr lang="is-IS" sz="2800" dirty="0" smtClean="0"/>
              <a:t>Önnur aðstaða – grunnskóla- og parketrými</a:t>
            </a:r>
          </a:p>
          <a:p>
            <a:pPr lvl="1"/>
            <a:r>
              <a:rPr lang="is-IS" sz="2400" dirty="0" smtClean="0"/>
              <a:t>Nýta slík rými í auknu mæli fyrir yngri flokka</a:t>
            </a:r>
            <a:endParaRPr lang="is-IS" sz="2400" dirty="0"/>
          </a:p>
          <a:p>
            <a:r>
              <a:rPr lang="is-IS" sz="2800" dirty="0" smtClean="0"/>
              <a:t>Afstaða Breiðabliks:</a:t>
            </a:r>
          </a:p>
          <a:p>
            <a:pPr lvl="1"/>
            <a:r>
              <a:rPr lang="is-IS" sz="2400" dirty="0" smtClean="0"/>
              <a:t>Félagið reiðubúið að vinna með slíkar hugmyndir</a:t>
            </a:r>
          </a:p>
          <a:p>
            <a:pPr lvl="1"/>
            <a:r>
              <a:rPr lang="is-IS" sz="2400" dirty="0" smtClean="0"/>
              <a:t>Samræmist „hringa“ stefnu um að yngstu iðkendurnir prófi sig áfram í íþróttahúsunum en komi síðar í Smárann</a:t>
            </a:r>
          </a:p>
          <a:p>
            <a:pPr lvl="1"/>
            <a:r>
              <a:rPr lang="is-IS" sz="2400" dirty="0" smtClean="0"/>
              <a:t>Félagið hefur fáa tíma til úthlutunar (t.d. 5 tíma af 56 tímum í viku hverri í Fagralundi)</a:t>
            </a:r>
          </a:p>
          <a:p>
            <a:pPr marL="457200" lvl="1" indent="0">
              <a:buNone/>
            </a:pPr>
            <a:endParaRPr lang="is-IS" sz="2400" dirty="0" smtClean="0"/>
          </a:p>
          <a:p>
            <a:pPr lvl="1"/>
            <a:endParaRPr lang="is-IS" dirty="0" smtClean="0"/>
          </a:p>
          <a:p>
            <a:pPr marL="457200" lvl="1" indent="0">
              <a:buNone/>
            </a:pPr>
            <a:endParaRPr lang="is-IS" sz="2400" dirty="0" smtClean="0"/>
          </a:p>
          <a:p>
            <a:pPr marL="457200" lvl="1" indent="0">
              <a:buNone/>
            </a:pPr>
            <a:endParaRPr lang="is-IS" sz="2400" dirty="0" smtClean="0"/>
          </a:p>
          <a:p>
            <a:pPr marL="457200" lvl="1" indent="0">
              <a:buNone/>
            </a:pPr>
            <a:endParaRPr lang="is-IS" sz="2400" dirty="0" smtClean="0"/>
          </a:p>
          <a:p>
            <a:pPr lvl="3"/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lvl="1"/>
            <a:endParaRPr lang="is-IS" dirty="0"/>
          </a:p>
          <a:p>
            <a:pPr marL="457200" lvl="1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18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Almennt um VSÓ skýrsluna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742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is-IS" sz="2800" dirty="0" smtClean="0"/>
              <a:t>Faglegt og gott innlegg í umræðuna</a:t>
            </a:r>
          </a:p>
          <a:p>
            <a:r>
              <a:rPr lang="is-IS" sz="2800" dirty="0" smtClean="0"/>
              <a:t>Bendir á hið augljósa</a:t>
            </a:r>
          </a:p>
          <a:p>
            <a:pPr lvl="1"/>
            <a:r>
              <a:rPr lang="is-IS" sz="2400" dirty="0" smtClean="0"/>
              <a:t>Einn fótboltavöllur stóran hluta vetrar dugir ekki til að sinna 1600 iðkendum</a:t>
            </a:r>
          </a:p>
          <a:p>
            <a:pPr lvl="1"/>
            <a:r>
              <a:rPr lang="is-IS" sz="2400" dirty="0" smtClean="0"/>
              <a:t>Félagið leigir mannvirki hér og þar á eigin kostnað sem svarar einum heilum velli </a:t>
            </a:r>
          </a:p>
          <a:p>
            <a:r>
              <a:rPr lang="is-IS" sz="2800" dirty="0" smtClean="0"/>
              <a:t>Tekur ekki afstöðu til annarra mannvirkja en þeirra sem þegar eru notkun þ.m.t gerð gervigrasvallar við Fífuna </a:t>
            </a:r>
          </a:p>
          <a:p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6996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Niðurstaða vinnu innan félagsins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7421"/>
            <a:ext cx="8596668" cy="3880773"/>
          </a:xfrm>
        </p:spPr>
        <p:txBody>
          <a:bodyPr>
            <a:normAutofit/>
          </a:bodyPr>
          <a:lstStyle/>
          <a:p>
            <a:r>
              <a:rPr lang="is-IS" sz="2800" dirty="0" smtClean="0"/>
              <a:t>Gerð gervigrasvallar vestan við Fífu verði settur framar Fagralundi í forgangsröðun: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400" dirty="0" smtClean="0"/>
              <a:t>Augljóst hagræði fyrir skipulag æfinga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400" dirty="0" smtClean="0"/>
              <a:t>Augljóst rekstrarlegt hagræði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400" dirty="0" smtClean="0"/>
              <a:t>Augljós samlegðaráhrif við önnur mannvirki á svæðinu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400" dirty="0" smtClean="0"/>
              <a:t>Augljós félagslegur ávinningur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2400" dirty="0" smtClean="0"/>
              <a:t>Augljós sóknarfæri í þjónustu við Fagralund með núverandi aðstöðu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11714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Áskorunin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7111"/>
            <a:ext cx="8596668" cy="38807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is-IS" sz="2800" dirty="0" smtClean="0"/>
              <a:t>Okkar mat að núverandi aðstaða geti staðið undir </a:t>
            </a:r>
            <a:r>
              <a:rPr lang="is-IS" sz="2800" dirty="0" err="1" smtClean="0"/>
              <a:t>max</a:t>
            </a:r>
            <a:r>
              <a:rPr lang="is-IS" sz="2800" dirty="0" smtClean="0"/>
              <a:t> 1.000 iðkendum  </a:t>
            </a:r>
          </a:p>
          <a:p>
            <a:pPr>
              <a:lnSpc>
                <a:spcPct val="150000"/>
              </a:lnSpc>
            </a:pPr>
            <a:r>
              <a:rPr lang="is-IS" sz="2800" dirty="0" smtClean="0"/>
              <a:t>Félagið stendur ekki undir því til lengdar að leigja aðstöðu fyrir iðkendur hér og þar um höfuðborgarsvæðið</a:t>
            </a:r>
          </a:p>
          <a:p>
            <a:pPr>
              <a:lnSpc>
                <a:spcPct val="150000"/>
              </a:lnSpc>
            </a:pPr>
            <a:r>
              <a:rPr lang="is-IS" sz="2800" dirty="0" smtClean="0"/>
              <a:t>Vaxandi þrýstingur á þann afarkost að að grípa til fjöldatakmarkana strax haustið 2018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01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719667" y="5949950"/>
            <a:ext cx="528108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UY" b="1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1219" y="189186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Plássleysi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Fífunni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01150" y="3501991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Hákon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Sverrisson</a:t>
            </a:r>
            <a:endParaRPr lang="en-US" sz="3200" dirty="0" smtClean="0">
              <a:solidFill>
                <a:srgbClr val="595959"/>
              </a:solidFill>
            </a:endParaRPr>
          </a:p>
          <a:p>
            <a:r>
              <a:rPr lang="en-US" sz="3200" dirty="0" err="1" smtClean="0">
                <a:solidFill>
                  <a:srgbClr val="595959"/>
                </a:solidFill>
              </a:rPr>
              <a:t>Yfirþjálfari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yngri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flokka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Breiðabliks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Leikir árið 2017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186674"/>
              </p:ext>
            </p:extLst>
          </p:nvPr>
        </p:nvGraphicFramePr>
        <p:xfrm>
          <a:off x="793180" y="1417124"/>
          <a:ext cx="825691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1">
                  <a:extLst>
                    <a:ext uri="{9D8B030D-6E8A-4147-A177-3AD203B41FA5}">
                      <a16:colId xmlns:a16="http://schemas.microsoft.com/office/drawing/2014/main" val="2297312609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646127946"/>
                    </a:ext>
                  </a:extLst>
                </a:gridCol>
              </a:tblGrid>
              <a:tr h="423366"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Flokkur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Leikir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531416741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5.fl. ka.     Breiðablik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63012036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4.fl. ka.     Breiðablik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3169305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Valur    –   Allir flokkar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554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8323767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Afturelding – Allir</a:t>
                      </a:r>
                      <a:r>
                        <a:rPr lang="is-IS" sz="2800" baseline="0" dirty="0" smtClean="0">
                          <a:solidFill>
                            <a:schemeClr val="tx1"/>
                          </a:solidFill>
                        </a:rPr>
                        <a:t> flokkar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800" dirty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is-IS" sz="2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383934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9429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ksi.is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465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 er þjónustan í Fagralundi?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9" y="1270248"/>
            <a:ext cx="9035175" cy="4176464"/>
          </a:xfrm>
        </p:spPr>
      </p:pic>
      <p:sp>
        <p:nvSpPr>
          <p:cNvPr id="5" name="TextBox 4"/>
          <p:cNvSpPr txBox="1"/>
          <p:nvPr/>
        </p:nvSpPr>
        <p:spPr>
          <a:xfrm>
            <a:off x="1727515" y="5473172"/>
            <a:ext cx="87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Þróttur – heimaleikir árið 2017  </a:t>
            </a:r>
            <a:r>
              <a:rPr lang="is-IS" sz="2400" dirty="0" smtClean="0"/>
              <a:t>-  197.</a:t>
            </a:r>
            <a:r>
              <a:rPr lang="is-IS" dirty="0" smtClean="0"/>
              <a:t>    </a:t>
            </a:r>
            <a:r>
              <a:rPr lang="is-IS" sz="1200" dirty="0" smtClean="0"/>
              <a:t>ksi.is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42220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Til upplýsinga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2329"/>
            <a:ext cx="8596668" cy="3880773"/>
          </a:xfrm>
        </p:spPr>
        <p:txBody>
          <a:bodyPr/>
          <a:lstStyle/>
          <a:p>
            <a:r>
              <a:rPr lang="is-IS" sz="2800" dirty="0" smtClean="0"/>
              <a:t>29 x 11manna lið í 4.fl og upp úr</a:t>
            </a:r>
          </a:p>
          <a:p>
            <a:r>
              <a:rPr lang="is-IS" sz="2800" dirty="0" smtClean="0"/>
              <a:t>6.fl + 7.fl    90 og 80 á 1/1 velli í 2 klst.</a:t>
            </a:r>
          </a:p>
          <a:p>
            <a:r>
              <a:rPr lang="is-IS" sz="2800" dirty="0" smtClean="0"/>
              <a:t>8.fl. 100 stk + foreldrar á ½ velli</a:t>
            </a:r>
          </a:p>
          <a:p>
            <a:r>
              <a:rPr lang="is-IS" sz="2800" dirty="0" smtClean="0"/>
              <a:t>4.fl. kv. 35 á ½ velli</a:t>
            </a:r>
          </a:p>
          <a:p>
            <a:r>
              <a:rPr lang="is-IS" sz="2800" dirty="0" smtClean="0"/>
              <a:t>Mfl. ka/kv – sjaldnast á 1/1 velli</a:t>
            </a:r>
          </a:p>
          <a:p>
            <a:r>
              <a:rPr lang="is-IS" sz="2800" dirty="0" smtClean="0"/>
              <a:t>Tímalengd æfinga í 2., 3. og 4.fl  er </a:t>
            </a:r>
            <a:r>
              <a:rPr lang="is-IS" sz="2800" dirty="0" smtClean="0">
                <a:solidFill>
                  <a:srgbClr val="00B050"/>
                </a:solidFill>
              </a:rPr>
              <a:t>60</a:t>
            </a:r>
            <a:r>
              <a:rPr lang="is-IS" sz="2800" dirty="0" smtClean="0"/>
              <a:t> mín.</a:t>
            </a:r>
            <a:r>
              <a:rPr lang="is-IS" sz="2800" dirty="0" smtClean="0">
                <a:solidFill>
                  <a:srgbClr val="FF0000"/>
                </a:solidFill>
              </a:rPr>
              <a:t>  </a:t>
            </a:r>
            <a:r>
              <a:rPr lang="is-IS" sz="2800" dirty="0" smtClean="0"/>
              <a:t>Verðum að vera með 4 x </a:t>
            </a:r>
            <a:r>
              <a:rPr lang="is-IS" sz="2800" dirty="0" smtClean="0">
                <a:solidFill>
                  <a:srgbClr val="FF0000"/>
                </a:solidFill>
              </a:rPr>
              <a:t>75 - 90 </a:t>
            </a:r>
            <a:r>
              <a:rPr lang="is-IS" sz="2800" dirty="0" smtClean="0"/>
              <a:t>mín</a:t>
            </a:r>
            <a:r>
              <a:rPr lang="is-IS" sz="2800" dirty="0"/>
              <a:t>.</a:t>
            </a:r>
            <a:endParaRPr 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06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 smtClean="0"/>
              <a:t>Þjónusta knattspyrnunnar í Fagralundi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2018"/>
            <a:ext cx="8596668" cy="3880773"/>
          </a:xfrm>
        </p:spPr>
        <p:txBody>
          <a:bodyPr/>
          <a:lstStyle/>
          <a:p>
            <a:r>
              <a:rPr lang="is-IS" sz="2800" dirty="0" smtClean="0"/>
              <a:t>Breiðablik á 5 tíma af 56 inni í Fagralundi</a:t>
            </a:r>
          </a:p>
          <a:p>
            <a:r>
              <a:rPr lang="is-IS" sz="2800" dirty="0" smtClean="0"/>
              <a:t>Knattspyrnan með 2/5  </a:t>
            </a:r>
          </a:p>
          <a:p>
            <a:r>
              <a:rPr lang="is-IS" sz="2800" dirty="0" smtClean="0"/>
              <a:t>Mið 15 – 16  -   6.fl ka/kv    6-8 iðkendur</a:t>
            </a:r>
          </a:p>
          <a:p>
            <a:r>
              <a:rPr lang="is-IS" sz="2800" dirty="0" smtClean="0"/>
              <a:t>Mið 16 -  17  -   7.fl ka/kv    12 – 14 iðkendur</a:t>
            </a:r>
            <a:endParaRPr lang="is-IS" sz="2800" dirty="0"/>
          </a:p>
          <a:p>
            <a:r>
              <a:rPr lang="is-IS" sz="2800" dirty="0" smtClean="0"/>
              <a:t>Mætti auka inniæfingar fyrir 6. – 8. fl.??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167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957" y="2404534"/>
            <a:ext cx="8467046" cy="1646302"/>
          </a:xfrm>
        </p:spPr>
        <p:txBody>
          <a:bodyPr/>
          <a:lstStyle/>
          <a:p>
            <a:r>
              <a:rPr lang="en-US" dirty="0" err="1" smtClean="0"/>
              <a:t>Niðurstöður</a:t>
            </a:r>
            <a:r>
              <a:rPr lang="en-US" dirty="0" smtClean="0"/>
              <a:t> </a:t>
            </a:r>
            <a:r>
              <a:rPr lang="en-US" dirty="0" err="1" smtClean="0"/>
              <a:t>vinnuhóps</a:t>
            </a:r>
            <a:r>
              <a:rPr lang="en-US" dirty="0" smtClean="0"/>
              <a:t> um </a:t>
            </a:r>
            <a:r>
              <a:rPr lang="en-US" dirty="0" err="1" smtClean="0"/>
              <a:t>gervigras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Smáranum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Jóhann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Þór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Jónsson</a:t>
            </a:r>
            <a:endParaRPr lang="en-US" sz="3200" dirty="0" smtClean="0">
              <a:solidFill>
                <a:srgbClr val="595959"/>
              </a:solidFill>
            </a:endParaRPr>
          </a:p>
          <a:p>
            <a:r>
              <a:rPr lang="en-US" sz="3200" dirty="0" err="1" smtClean="0">
                <a:solidFill>
                  <a:srgbClr val="595959"/>
                </a:solidFill>
              </a:rPr>
              <a:t>Formaður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barna</a:t>
            </a:r>
            <a:r>
              <a:rPr lang="en-US" sz="3200" dirty="0" smtClean="0">
                <a:solidFill>
                  <a:srgbClr val="595959"/>
                </a:solidFill>
              </a:rPr>
              <a:t>- </a:t>
            </a:r>
            <a:r>
              <a:rPr lang="en-US" sz="3200" dirty="0" err="1" smtClean="0">
                <a:solidFill>
                  <a:srgbClr val="595959"/>
                </a:solidFill>
              </a:rPr>
              <a:t>og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unglingaráðs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Æfingaaðstaða yfir vetrartímann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1397"/>
            <a:ext cx="8596668" cy="3880773"/>
          </a:xfrm>
        </p:spPr>
        <p:txBody>
          <a:bodyPr/>
          <a:lstStyle/>
          <a:p>
            <a:r>
              <a:rPr lang="is-IS" sz="2800" dirty="0" smtClean="0"/>
              <a:t>Fífan – hver mín. Skipulögð frá 1.sept – 11.júní</a:t>
            </a:r>
          </a:p>
          <a:p>
            <a:r>
              <a:rPr lang="is-IS" sz="2800" dirty="0" smtClean="0"/>
              <a:t>Fagrilundur gervigras – æfingar skipulagðar frá 15.sept. – 11.júní. 2-5. fl. ka/kv</a:t>
            </a:r>
          </a:p>
          <a:p>
            <a:r>
              <a:rPr lang="is-IS" sz="2800" dirty="0" smtClean="0"/>
              <a:t>Fagri - Ónothæfur frá 15.nóv (lok nóv)– 15.mars.         4 mánuðir</a:t>
            </a:r>
          </a:p>
          <a:p>
            <a:r>
              <a:rPr lang="is-IS" sz="2800" dirty="0" smtClean="0"/>
              <a:t>Aðgerðir:  Troðum flokkum inn í Fífu, tryggjum Sporthúsið + aðra velli til að æfinga</a:t>
            </a:r>
          </a:p>
          <a:p>
            <a:pPr marL="0" indent="0"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8526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Aðrar æfingar á sama tíma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195"/>
            <a:ext cx="8596668" cy="3880773"/>
          </a:xfrm>
        </p:spPr>
        <p:txBody>
          <a:bodyPr>
            <a:normAutofit/>
          </a:bodyPr>
          <a:lstStyle/>
          <a:p>
            <a:r>
              <a:rPr lang="is-IS" sz="2800" dirty="0" smtClean="0"/>
              <a:t>Markmannsþjálfun</a:t>
            </a:r>
          </a:p>
          <a:p>
            <a:r>
              <a:rPr lang="is-IS" sz="2800" dirty="0" smtClean="0"/>
              <a:t>Hlaupaþjálfun í öllum 11 manna boltanum</a:t>
            </a:r>
          </a:p>
          <a:p>
            <a:r>
              <a:rPr lang="is-IS" sz="2800" dirty="0" smtClean="0"/>
              <a:t>Styrktarþjálfun</a:t>
            </a:r>
          </a:p>
          <a:p>
            <a:r>
              <a:rPr lang="is-IS" sz="2800" dirty="0" smtClean="0"/>
              <a:t>Aukaæfingar einstaklinga</a:t>
            </a:r>
          </a:p>
          <a:p>
            <a:r>
              <a:rPr lang="is-IS" sz="2800" dirty="0" smtClean="0"/>
              <a:t>Frjálsíþróttabraut er oftast í notkun</a:t>
            </a:r>
          </a:p>
          <a:p>
            <a:r>
              <a:rPr lang="is-IS" sz="2800" dirty="0" smtClean="0"/>
              <a:t>Hópar sem eiga að vera í Fagralundi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791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36" y="41728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Samanburður við önnur félög</a:t>
            </a:r>
            <a:br>
              <a:rPr lang="is-IS" sz="3600" dirty="0" smtClean="0"/>
            </a:br>
            <a:r>
              <a:rPr lang="is-IS" sz="3600" dirty="0" smtClean="0"/>
              <a:t>Vetraraðstaða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604937"/>
            <a:ext cx="8992924" cy="3880773"/>
          </a:xfrm>
        </p:spPr>
        <p:txBody>
          <a:bodyPr>
            <a:normAutofit/>
          </a:bodyPr>
          <a:lstStyle/>
          <a:p>
            <a:r>
              <a:rPr lang="is-IS" sz="2400" dirty="0" smtClean="0"/>
              <a:t>Fjölnir:  Gervigras úti + </a:t>
            </a:r>
            <a:r>
              <a:rPr lang="is-IS" sz="2400" dirty="0" err="1" smtClean="0"/>
              <a:t>sparkvellir</a:t>
            </a:r>
            <a:r>
              <a:rPr lang="is-IS" sz="2400" dirty="0" smtClean="0"/>
              <a:t>. Aðgangur að Egilshöll</a:t>
            </a:r>
          </a:p>
          <a:p>
            <a:r>
              <a:rPr lang="is-IS" sz="2400" dirty="0" smtClean="0"/>
              <a:t>Stjarnan: 2 Gervigrasvellir + 2-3 sparkvellir til hliðar</a:t>
            </a:r>
          </a:p>
          <a:p>
            <a:r>
              <a:rPr lang="is-IS" sz="2400" dirty="0" smtClean="0"/>
              <a:t>HK: Kórinn + gervigras úti (óupphitað, engin ljós), Víkin</a:t>
            </a:r>
            <a:endParaRPr lang="is-I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97474"/>
              </p:ext>
            </p:extLst>
          </p:nvPr>
        </p:nvGraphicFramePr>
        <p:xfrm>
          <a:off x="609600" y="3207299"/>
          <a:ext cx="5198368" cy="306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037">
                  <a:extLst>
                    <a:ext uri="{9D8B030D-6E8A-4147-A177-3AD203B41FA5}">
                      <a16:colId xmlns:a16="http://schemas.microsoft.com/office/drawing/2014/main" val="1480663762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3999582211"/>
                    </a:ext>
                  </a:extLst>
                </a:gridCol>
              </a:tblGrid>
              <a:tr h="510629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Lið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Leikir 2017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1209234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Breiðablik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smtClean="0">
                          <a:solidFill>
                            <a:schemeClr val="tx1"/>
                          </a:solidFill>
                        </a:rPr>
                        <a:t>1089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26297399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is-IS" sz="2400" smtClean="0">
                          <a:solidFill>
                            <a:schemeClr val="tx1"/>
                          </a:solidFill>
                        </a:rPr>
                        <a:t>FH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792627936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Stjarnan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812004610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Fjölnir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78668689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HK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664</a:t>
                      </a:r>
                      <a:endParaRPr lang="is-I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7828076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5947" y="627107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ksi.is</a:t>
            </a:r>
            <a:endParaRPr lang="is-IS" sz="1000" dirty="0"/>
          </a:p>
        </p:txBody>
      </p:sp>
    </p:spTree>
    <p:extLst>
      <p:ext uri="{BB962C8B-B14F-4D97-AF65-F5344CB8AC3E}">
        <p14:creationId xmlns:p14="http://schemas.microsoft.com/office/powerpoint/2010/main" val="34306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482" y="522220"/>
            <a:ext cx="9518848" cy="922114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Aðstöðumunur - iðkendur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05" y="1274192"/>
            <a:ext cx="8596668" cy="3880773"/>
          </a:xfrm>
        </p:spPr>
        <p:txBody>
          <a:bodyPr>
            <a:normAutofit/>
          </a:bodyPr>
          <a:lstStyle/>
          <a:p>
            <a:r>
              <a:rPr lang="is-IS" sz="2800" dirty="0" smtClean="0"/>
              <a:t>Styttri æfingatími inni á velli</a:t>
            </a:r>
          </a:p>
          <a:p>
            <a:r>
              <a:rPr lang="is-IS" sz="2800" dirty="0" smtClean="0"/>
              <a:t>Minna svæði til að æfa á (margir á litlu svæði) </a:t>
            </a:r>
          </a:p>
          <a:p>
            <a:r>
              <a:rPr lang="is-IS" sz="2800" dirty="0" smtClean="0"/>
              <a:t>Flakk á milli bæjarhluta eða bæjarfélaga </a:t>
            </a:r>
          </a:p>
          <a:p>
            <a:r>
              <a:rPr lang="is-IS" sz="2800" dirty="0" smtClean="0"/>
              <a:t>2.fl. - 3.fl. kv æfir á þri. og fim. til 22:00 ??</a:t>
            </a:r>
          </a:p>
          <a:p>
            <a:r>
              <a:rPr lang="is-IS" sz="2800" dirty="0" smtClean="0"/>
              <a:t>Nokkrir iðkendur í 4.fl ka æfa ekki á Fagralundi vegna ráðlegginga sjúkraþjálfara</a:t>
            </a: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05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64" y="398806"/>
            <a:ext cx="10972800" cy="1143000"/>
          </a:xfrm>
        </p:spPr>
        <p:txBody>
          <a:bodyPr/>
          <a:lstStyle/>
          <a:p>
            <a:r>
              <a:rPr lang="is-IS" dirty="0" smtClean="0"/>
              <a:t>Aðstöðumunur - Þjálfarar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5124"/>
            <a:ext cx="8596668" cy="3880773"/>
          </a:xfrm>
        </p:spPr>
        <p:txBody>
          <a:bodyPr/>
          <a:lstStyle/>
          <a:p>
            <a:r>
              <a:rPr lang="is-IS" sz="2800" b="1" dirty="0" smtClean="0"/>
              <a:t>Mikill hávaði og mjög mikið áreiti</a:t>
            </a:r>
          </a:p>
          <a:p>
            <a:r>
              <a:rPr lang="is-IS" sz="2800" dirty="0" smtClean="0"/>
              <a:t>Óreglulegur æfingatími</a:t>
            </a:r>
          </a:p>
          <a:p>
            <a:r>
              <a:rPr lang="is-IS" sz="2800" dirty="0" smtClean="0"/>
              <a:t>Styttri æfingar á velli</a:t>
            </a:r>
          </a:p>
          <a:p>
            <a:r>
              <a:rPr lang="is-IS" sz="2800" dirty="0" smtClean="0"/>
              <a:t>Áhöld og búnaður á mörgum stöðum</a:t>
            </a:r>
          </a:p>
          <a:p>
            <a:r>
              <a:rPr lang="is-IS" sz="2800" dirty="0" smtClean="0"/>
              <a:t>Flakk á milli æfingavalla</a:t>
            </a:r>
          </a:p>
          <a:p>
            <a:r>
              <a:rPr lang="is-IS" sz="2800" dirty="0" smtClean="0"/>
              <a:t>Æfingaleikir – Ekki mögulegir</a:t>
            </a:r>
          </a:p>
          <a:p>
            <a:r>
              <a:rPr lang="is-IS" sz="2800" dirty="0" smtClean="0"/>
              <a:t>Æfingar um helgar – Kostur/galli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885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Óskastaða	þjálfarans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94" y="1499098"/>
            <a:ext cx="8596668" cy="3880773"/>
          </a:xfrm>
        </p:spPr>
        <p:txBody>
          <a:bodyPr/>
          <a:lstStyle/>
          <a:p>
            <a:r>
              <a:rPr lang="is-IS" sz="2800" dirty="0" smtClean="0"/>
              <a:t>Völlur fyrir utan Fífuna</a:t>
            </a:r>
          </a:p>
          <a:p>
            <a:r>
              <a:rPr lang="is-IS" sz="2800" dirty="0" smtClean="0"/>
              <a:t>Kjarni starfseminnar á sama stað</a:t>
            </a:r>
          </a:p>
          <a:p>
            <a:r>
              <a:rPr lang="is-IS" sz="2800" dirty="0" smtClean="0"/>
              <a:t>Yfirstjórn og áhöld á einum stað</a:t>
            </a:r>
          </a:p>
          <a:p>
            <a:r>
              <a:rPr lang="is-IS" sz="2800" dirty="0" smtClean="0"/>
              <a:t>Hægt að bregðast betur við óvæntum aðstæðum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Óttast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7546"/>
            <a:ext cx="8596668" cy="3880773"/>
          </a:xfrm>
        </p:spPr>
        <p:txBody>
          <a:bodyPr/>
          <a:lstStyle/>
          <a:p>
            <a:r>
              <a:rPr lang="is-IS" sz="2800" dirty="0" smtClean="0"/>
              <a:t>Félaginu verður skipt upp</a:t>
            </a:r>
          </a:p>
          <a:p>
            <a:r>
              <a:rPr lang="is-IS" sz="2800" dirty="0" smtClean="0"/>
              <a:t>Varast að upplifa sömu aðstæður og Fram og HK hafa gengið í gegnum á síðustu árum</a:t>
            </a:r>
          </a:p>
          <a:p>
            <a:r>
              <a:rPr lang="is-IS" sz="2800" dirty="0" smtClean="0"/>
              <a:t>Meiri akstur fyrir foreldra</a:t>
            </a:r>
          </a:p>
          <a:p>
            <a:r>
              <a:rPr lang="is-IS" sz="2800" dirty="0" smtClean="0"/>
              <a:t>Missum þjálfara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6219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719667" y="5949950"/>
            <a:ext cx="528108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UY" b="1" dirty="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1219" y="189186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Ályktun</a:t>
            </a:r>
            <a:r>
              <a:rPr lang="en-US" dirty="0" smtClean="0"/>
              <a:t> </a:t>
            </a:r>
            <a:r>
              <a:rPr lang="en-US" dirty="0" err="1" smtClean="0"/>
              <a:t>fundarins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01150" y="3501991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Tillaga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að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ályktun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til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bæjarstjórnar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Kópavogs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24" y="0"/>
            <a:ext cx="1769075" cy="17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Áskorun til Bæjarstjórnar Kópavogs.</a:t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7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dirty="0" smtClean="0"/>
              <a:t>Breiðabik </a:t>
            </a:r>
            <a:r>
              <a:rPr lang="is-IS" sz="2000" dirty="0"/>
              <a:t>fagnar áformum </a:t>
            </a:r>
            <a:r>
              <a:rPr lang="is-IS" sz="2000" dirty="0" err="1"/>
              <a:t>Kópavogsbæjar</a:t>
            </a:r>
            <a:r>
              <a:rPr lang="is-IS" sz="2000" dirty="0"/>
              <a:t> um að </a:t>
            </a:r>
            <a:r>
              <a:rPr lang="is-IS" sz="2000" dirty="0" err="1"/>
              <a:t>bæta</a:t>
            </a:r>
            <a:r>
              <a:rPr lang="is-IS" sz="2000" dirty="0"/>
              <a:t> aðstöðu félagsins til knattspyrnuæfinga yfir vetrarmánuðina eins og fram kemur í fjárhagsáætlun Kópavogs fyrir yfirstandandi ár.  </a:t>
            </a:r>
          </a:p>
          <a:p>
            <a:pPr marL="0" indent="0">
              <a:buNone/>
            </a:pPr>
            <a:r>
              <a:rPr lang="is-IS" sz="2000" dirty="0"/>
              <a:t>Breiðablik hefur lagt fyrir Bæjarráð hugmynd um að gera upplýstan og upphitaðan gervigrasvöll við Fífuna. Slíkur völlur myndi nýtast fjölmörgum iðkendum knattspyrnu </a:t>
            </a:r>
            <a:r>
              <a:rPr lang="is-IS" sz="2000" dirty="0" err="1"/>
              <a:t>hjá</a:t>
            </a:r>
            <a:r>
              <a:rPr lang="is-IS" sz="2000" dirty="0"/>
              <a:t> Breiðablik betur en endurgerður völlur í Fagralundi. Nýr völlur við Fífuna mun styrkja innri starfsemi félagsins bæði félagslega og faglega. </a:t>
            </a:r>
          </a:p>
          <a:p>
            <a:pPr marL="0" indent="0">
              <a:buNone/>
            </a:pPr>
            <a:r>
              <a:rPr lang="is-IS" sz="2000" dirty="0"/>
              <a:t>Breiðablik hefur lagt fram útreikninga gerða af verkfræðingum sem sýna að kostnaður er álíka hvort heldur völlur rís við Fífuna eða í Fagralundi enda byggi menn sambærilega velli.</a:t>
            </a:r>
          </a:p>
          <a:p>
            <a:pPr marL="0" indent="0">
              <a:buNone/>
            </a:pPr>
            <a:r>
              <a:rPr lang="is-IS" sz="2000" dirty="0" smtClean="0"/>
              <a:t>Almennur </a:t>
            </a:r>
            <a:r>
              <a:rPr lang="is-IS" sz="2000" dirty="0"/>
              <a:t>félagsfundur Knattspyrnudeildar Breiðabliks haldinn 20.mars 2018 í Smáranum skorar á </a:t>
            </a:r>
            <a:r>
              <a:rPr lang="is-IS" sz="2000" dirty="0" err="1"/>
              <a:t>Kópavogsbæ</a:t>
            </a:r>
            <a:r>
              <a:rPr lang="is-IS" sz="2000" dirty="0"/>
              <a:t> að nota það fjármagn sem er til ráðstöfunar til að gera upphitaðan og upplýstan gervigrasvöll í </a:t>
            </a:r>
            <a:r>
              <a:rPr lang="is-IS" sz="2000" dirty="0" err="1"/>
              <a:t>löglegri</a:t>
            </a:r>
            <a:r>
              <a:rPr lang="is-IS" sz="2000" dirty="0"/>
              <a:t> stærð við Fífuna.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690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B4AD0D-93C6-4628-8CC0-4F7495376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en-US" dirty="0"/>
              <a:t>Ungmennastarf </a:t>
            </a:r>
            <a:r>
              <a:rPr lang="is-IS" altLang="en-US" dirty="0" smtClean="0"/>
              <a:t>Breiðabliks er í hættu!</a:t>
            </a:r>
            <a:endParaRPr lang="is-IS" altLang="en-US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224EA18-6DDB-45B6-BD07-74A121732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819" y="1328685"/>
            <a:ext cx="8597183" cy="4182979"/>
          </a:xfrm>
        </p:spPr>
        <p:txBody>
          <a:bodyPr/>
          <a:lstStyle/>
          <a:p>
            <a:pPr eaLnBrk="1" hangingPunct="1"/>
            <a:r>
              <a:rPr lang="is-IS" altLang="en-US" sz="2800" dirty="0">
                <a:cs typeface="Times New Roman" panose="02020603050405020304" pitchFamily="18" charset="0"/>
              </a:rPr>
              <a:t>Breiðablik hefur alið af sér frábært íþróttafólk í gegnum </a:t>
            </a:r>
            <a:r>
              <a:rPr lang="is-IS" altLang="en-US" sz="2800" dirty="0" smtClean="0">
                <a:cs typeface="Times New Roman" panose="02020603050405020304" pitchFamily="18" charset="0"/>
              </a:rPr>
              <a:t>tíðina</a:t>
            </a:r>
            <a:endParaRPr lang="is-IS" altLang="en-US" sz="2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s-IS" altLang="en-US" sz="2800" dirty="0">
                <a:cs typeface="Times New Roman" panose="02020603050405020304" pitchFamily="18" charset="0"/>
              </a:rPr>
              <a:t>Ábyrgðarhluti að halda áfram með sömu gæði til að mæta þeim kröfum sem til okkar eru </a:t>
            </a:r>
            <a:r>
              <a:rPr lang="is-IS" altLang="en-US" sz="2800" dirty="0" smtClean="0">
                <a:cs typeface="Times New Roman" panose="02020603050405020304" pitchFamily="18" charset="0"/>
              </a:rPr>
              <a:t>gerðar</a:t>
            </a:r>
            <a:endParaRPr lang="is-IS" altLang="en-US" sz="2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s-IS" altLang="en-US" sz="2800" dirty="0">
                <a:cs typeface="Times New Roman" panose="02020603050405020304" pitchFamily="18" charset="0"/>
              </a:rPr>
              <a:t>Sömuleiðis mikil ábyrgð þeirra sem að baki okkur standa að vinna þannig að málum að verkefnin séu unnin skipulega og markvisst þannig að góð sátt geti ríkt um hlutina</a:t>
            </a:r>
          </a:p>
          <a:p>
            <a:pPr marL="0" indent="0" eaLnBrk="1" hangingPunct="1">
              <a:buNone/>
            </a:pPr>
            <a:endParaRPr lang="is-I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FFD1-5C65-4201-875A-206E7B68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Fjölgun iðkenda er stóra áskorunin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2B63-38FC-4159-8B41-B501E2484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61" y="1343504"/>
            <a:ext cx="8966982" cy="3990474"/>
          </a:xfrm>
        </p:spPr>
        <p:txBody>
          <a:bodyPr>
            <a:noAutofit/>
          </a:bodyPr>
          <a:lstStyle/>
          <a:p>
            <a:r>
              <a:rPr lang="is-IS" sz="2800" dirty="0" err="1"/>
              <a:t>Ný</a:t>
            </a:r>
            <a:r>
              <a:rPr lang="is-IS" sz="2800" dirty="0"/>
              <a:t> </a:t>
            </a:r>
            <a:r>
              <a:rPr lang="is-IS" sz="2800" dirty="0" smtClean="0"/>
              <a:t>hverfi eru </a:t>
            </a:r>
            <a:r>
              <a:rPr lang="is-IS" sz="2800" dirty="0"/>
              <a:t>í byggingu og komast um 1.200 íbúðir í notkun á næstu </a:t>
            </a:r>
            <a:r>
              <a:rPr lang="is-IS" sz="2800" dirty="0" smtClean="0"/>
              <a:t>árum </a:t>
            </a:r>
          </a:p>
          <a:p>
            <a:r>
              <a:rPr lang="is-IS" sz="2800" dirty="0" smtClean="0"/>
              <a:t>Allt </a:t>
            </a:r>
            <a:r>
              <a:rPr lang="is-IS" sz="2800" dirty="0"/>
              <a:t>innan þjónustusvæðis Breiðabliks</a:t>
            </a:r>
          </a:p>
          <a:p>
            <a:pPr lvl="1"/>
            <a:r>
              <a:rPr lang="is-IS" sz="2400" dirty="0"/>
              <a:t>Glaðheimar</a:t>
            </a:r>
          </a:p>
          <a:p>
            <a:pPr lvl="1"/>
            <a:r>
              <a:rPr lang="is-IS" sz="2400" dirty="0"/>
              <a:t>201 Smári</a:t>
            </a:r>
          </a:p>
          <a:p>
            <a:pPr lvl="1"/>
            <a:r>
              <a:rPr lang="is-IS" sz="2400" dirty="0"/>
              <a:t>Nónhæð</a:t>
            </a:r>
          </a:p>
          <a:p>
            <a:pPr lvl="1"/>
            <a:r>
              <a:rPr lang="is-IS" sz="2400" dirty="0"/>
              <a:t>Hamraborg / Lundur</a:t>
            </a:r>
          </a:p>
          <a:p>
            <a:pPr lvl="1"/>
            <a:r>
              <a:rPr lang="is-IS" sz="2400" dirty="0"/>
              <a:t>Kársnesið</a:t>
            </a:r>
          </a:p>
          <a:p>
            <a:r>
              <a:rPr lang="is-IS" sz="2800" dirty="0"/>
              <a:t>Spár um fjölgum iðkenda hjá Breiðablik í heild liggja á bilinu 6-800 á næstu 3-4 árum eftir því sem þessi hverfi byggjast upp</a:t>
            </a:r>
          </a:p>
        </p:txBody>
      </p:sp>
    </p:spTree>
    <p:extLst>
      <p:ext uri="{BB962C8B-B14F-4D97-AF65-F5344CB8AC3E}">
        <p14:creationId xmlns:p14="http://schemas.microsoft.com/office/powerpoint/2010/main" val="15537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BB24-8438-4855-962B-6900361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2ja kílómetra radíus ákveðinn árið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A616-3D8A-4EDC-BB4A-7E31ED1F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015220-3717-405C-8639-C6607C3CC1F0}"/>
              </a:ext>
            </a:extLst>
          </p:cNvPr>
          <p:cNvGrpSpPr/>
          <p:nvPr/>
        </p:nvGrpSpPr>
        <p:grpSpPr>
          <a:xfrm>
            <a:off x="381344" y="1209792"/>
            <a:ext cx="8878822" cy="5418340"/>
            <a:chOff x="1915885" y="2360785"/>
            <a:chExt cx="7881258" cy="44972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D1920F-C435-494E-8FA8-E043B48E1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63" t="17101" r="9445" b="12201"/>
            <a:stretch/>
          </p:blipFill>
          <p:spPr>
            <a:xfrm>
              <a:off x="1915885" y="2360785"/>
              <a:ext cx="7881258" cy="449721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6F203D-DD1B-4A51-9C2C-F1F302ED41DB}"/>
                </a:ext>
              </a:extLst>
            </p:cNvPr>
            <p:cNvSpPr txBox="1"/>
            <p:nvPr/>
          </p:nvSpPr>
          <p:spPr>
            <a:xfrm>
              <a:off x="6553200" y="3821668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Glaðheimar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5F66E1-9812-4693-9BED-325DB0877391}"/>
                </a:ext>
              </a:extLst>
            </p:cNvPr>
            <p:cNvCxnSpPr/>
            <p:nvPr/>
          </p:nvCxnSpPr>
          <p:spPr bwMode="auto">
            <a:xfrm flipH="1">
              <a:off x="5646821" y="4058653"/>
              <a:ext cx="906379" cy="1704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99C0FF-EF81-4DDF-84FF-3A1F8E941093}"/>
                </a:ext>
              </a:extLst>
            </p:cNvPr>
            <p:cNvSpPr txBox="1"/>
            <p:nvPr/>
          </p:nvSpPr>
          <p:spPr>
            <a:xfrm>
              <a:off x="3178908" y="485041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Nónhæð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5DD6B9D-03D5-4E6A-BCB1-5CF4732BE03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19198" y="4596953"/>
              <a:ext cx="757462" cy="3289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209AD7-4968-4A30-93B1-D2ED624D0DD1}"/>
                </a:ext>
              </a:extLst>
            </p:cNvPr>
            <p:cNvSpPr txBox="1"/>
            <p:nvPr/>
          </p:nvSpPr>
          <p:spPr>
            <a:xfrm>
              <a:off x="3983815" y="5103875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201 Smári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D39C93-15F7-4A3B-B1F5-631F1D7176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80500" y="4446324"/>
              <a:ext cx="199189" cy="6347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319317-3563-4DC7-B9F0-F7C1BEE5AA65}"/>
                </a:ext>
              </a:extLst>
            </p:cNvPr>
            <p:cNvSpPr txBox="1"/>
            <p:nvPr/>
          </p:nvSpPr>
          <p:spPr>
            <a:xfrm>
              <a:off x="2644987" y="236078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Hamraborg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5D58ED-37E1-446A-A596-7C295F3F40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37715" y="2503496"/>
              <a:ext cx="400268" cy="1010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B735D9-F6F3-45D0-A481-CE9E0D8FF258}"/>
                </a:ext>
              </a:extLst>
            </p:cNvPr>
            <p:cNvSpPr txBox="1"/>
            <p:nvPr/>
          </p:nvSpPr>
          <p:spPr>
            <a:xfrm>
              <a:off x="2218229" y="352273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/>
                <a:t>Kársnes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DB13B3-BC5E-4986-A269-1454D3257E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44853" y="2876550"/>
              <a:ext cx="469797" cy="7298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333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B85A-07EC-43A6-B5F0-8CF4DA1F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Spá um fjölda iðkenda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87F38-B218-47BA-BDD0-C89724055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32" y="1270567"/>
            <a:ext cx="8738330" cy="53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42AA-B875-4FFD-A3F1-09AE889E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Einföld samantekt um fermetra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BCD0-DBC8-4183-9B95-A2A3C32A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1307332"/>
            <a:ext cx="9187543" cy="5620333"/>
          </a:xfrm>
        </p:spPr>
        <p:txBody>
          <a:bodyPr>
            <a:noAutofit/>
          </a:bodyPr>
          <a:lstStyle/>
          <a:p>
            <a:r>
              <a:rPr lang="is-IS" sz="2800" dirty="0"/>
              <a:t>Einföld samantekt á </a:t>
            </a:r>
            <a:r>
              <a:rPr lang="is-IS" sz="2800" dirty="0" smtClean="0"/>
              <a:t>fermetrum </a:t>
            </a:r>
            <a:r>
              <a:rPr lang="is-IS" sz="2800" dirty="0"/>
              <a:t>á vetraræfingum</a:t>
            </a:r>
          </a:p>
          <a:p>
            <a:pPr lvl="1"/>
            <a:r>
              <a:rPr lang="is-IS" sz="2400" dirty="0"/>
              <a:t>Fagrilundur nýtist að hálfu vegna klaka en Fífan að fullu</a:t>
            </a:r>
          </a:p>
          <a:p>
            <a:pPr lvl="1"/>
            <a:r>
              <a:rPr lang="is-IS" sz="2400" dirty="0"/>
              <a:t>Gefur </a:t>
            </a:r>
            <a:r>
              <a:rPr lang="is-IS" sz="2400" b="1" dirty="0"/>
              <a:t>8,1 fermetra</a:t>
            </a:r>
            <a:r>
              <a:rPr lang="is-IS" sz="2400" dirty="0"/>
              <a:t> á iðkanda miðað við núverandi stöðu. </a:t>
            </a:r>
            <a:endParaRPr lang="is-IS" sz="2400" dirty="0" smtClean="0"/>
          </a:p>
          <a:p>
            <a:pPr lvl="1"/>
            <a:r>
              <a:rPr lang="is-IS" sz="2400" dirty="0" smtClean="0"/>
              <a:t>VSÓ reiknar </a:t>
            </a:r>
            <a:r>
              <a:rPr lang="is-IS" sz="2400" dirty="0" err="1" smtClean="0"/>
              <a:t>út</a:t>
            </a:r>
            <a:r>
              <a:rPr lang="is-IS" sz="2400" dirty="0" smtClean="0"/>
              <a:t> </a:t>
            </a:r>
            <a:r>
              <a:rPr lang="is-IS" sz="2400" b="1" dirty="0" smtClean="0"/>
              <a:t>15-22 fermetra</a:t>
            </a:r>
            <a:r>
              <a:rPr lang="is-IS" sz="2400" dirty="0" smtClean="0"/>
              <a:t> á iðkanda </a:t>
            </a:r>
            <a:r>
              <a:rPr lang="is-IS" sz="2400" dirty="0" err="1" smtClean="0"/>
              <a:t>hjá</a:t>
            </a:r>
            <a:r>
              <a:rPr lang="is-IS" sz="2400" dirty="0" smtClean="0"/>
              <a:t> ÍR, Fram og Stjörnunni</a:t>
            </a:r>
            <a:endParaRPr lang="is-IS" sz="2400" dirty="0"/>
          </a:p>
          <a:p>
            <a:r>
              <a:rPr lang="is-IS" sz="2800" dirty="0"/>
              <a:t>Með nýjum gervigrasvelli við Fífuna færi þessi tala í </a:t>
            </a:r>
            <a:r>
              <a:rPr lang="is-IS" sz="2800" b="1" dirty="0"/>
              <a:t>12,8 fermetra</a:t>
            </a:r>
            <a:r>
              <a:rPr lang="is-IS" sz="2800" dirty="0"/>
              <a:t> á iðkanda á árinu 2018 </a:t>
            </a:r>
          </a:p>
          <a:p>
            <a:r>
              <a:rPr lang="is-IS" sz="2800" dirty="0"/>
              <a:t>Miðað við spá Breiðabliks um iðkendafjölda í knattspyrnu</a:t>
            </a:r>
          </a:p>
          <a:p>
            <a:pPr lvl="1"/>
            <a:r>
              <a:rPr lang="is-IS" sz="2400" dirty="0"/>
              <a:t>10,3 fermetrar árið 2020 </a:t>
            </a:r>
          </a:p>
          <a:p>
            <a:pPr lvl="1"/>
            <a:r>
              <a:rPr lang="is-IS" sz="2400" dirty="0"/>
              <a:t>9,3 fermetrar árið 2022</a:t>
            </a:r>
          </a:p>
        </p:txBody>
      </p:sp>
    </p:spTree>
    <p:extLst>
      <p:ext uri="{BB962C8B-B14F-4D97-AF65-F5344CB8AC3E}">
        <p14:creationId xmlns:p14="http://schemas.microsoft.com/office/powerpoint/2010/main" val="14069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B7D7-8AE4-4E4E-9CD0-DEC6A100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87094" cy="1320800"/>
          </a:xfrm>
        </p:spPr>
        <p:txBody>
          <a:bodyPr/>
          <a:lstStyle/>
          <a:p>
            <a:r>
              <a:rPr lang="is-IS" dirty="0"/>
              <a:t>Úrlausnarefnin 2 eftir samtal við bæjaryfirvöld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F79A-F636-4BF6-AD0B-86400281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35" y="2093938"/>
            <a:ext cx="8702406" cy="3733800"/>
          </a:xfrm>
        </p:spPr>
        <p:txBody>
          <a:bodyPr/>
          <a:lstStyle/>
          <a:p>
            <a:pPr fontAlgn="ctr"/>
            <a:r>
              <a:rPr lang="is-IS" sz="2800" dirty="0"/>
              <a:t>Hvernig ætlar Breiðablik að brúa bilið á milli þess sem áætlað var í endurbætur á núverandi </a:t>
            </a:r>
            <a:r>
              <a:rPr lang="is-IS" sz="2800" dirty="0" smtClean="0"/>
              <a:t>velli í </a:t>
            </a:r>
            <a:r>
              <a:rPr lang="is-IS" sz="2800" dirty="0"/>
              <a:t>Fagralundi í óbreyttri mynd og raunkostnaðar við nýjan völl í Smáranum </a:t>
            </a:r>
          </a:p>
          <a:p>
            <a:pPr fontAlgn="ctr"/>
            <a:r>
              <a:rPr lang="is-IS" sz="2800" dirty="0"/>
              <a:t>Hver er framtíðarsýn Breiðabliks varðandi svæðið í Fagralundi og hvernig sér félagið fyrir sér framtíðaruppbyggingu þar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817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B5617"/>
      </a:accent1>
      <a:accent2>
        <a:srgbClr val="0E7307"/>
      </a:accent2>
      <a:accent3>
        <a:srgbClr val="107005"/>
      </a:accent3>
      <a:accent4>
        <a:srgbClr val="5FA26A"/>
      </a:accent4>
      <a:accent5>
        <a:srgbClr val="0E5216"/>
      </a:accent5>
      <a:accent6>
        <a:srgbClr val="1E4334"/>
      </a:accent6>
      <a:hlink>
        <a:srgbClr val="068310"/>
      </a:hlink>
      <a:folHlink>
        <a:srgbClr val="A1212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</TotalTime>
  <Words>1595</Words>
  <Application>Microsoft Office PowerPoint</Application>
  <PresentationFormat>Widescreen</PresentationFormat>
  <Paragraphs>238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Trebuchet MS</vt:lpstr>
      <vt:lpstr>Wingdings 3</vt:lpstr>
      <vt:lpstr>Facet</vt:lpstr>
      <vt:lpstr>Vetraraðstaða Breiðabliks sprungin</vt:lpstr>
      <vt:lpstr>Velkomin</vt:lpstr>
      <vt:lpstr>Niðurstöður vinnuhóps um gervigras í Smáranum</vt:lpstr>
      <vt:lpstr>Ungmennastarf Breiðabliks er í hættu!</vt:lpstr>
      <vt:lpstr>Fjölgun iðkenda er stóra áskorunin</vt:lpstr>
      <vt:lpstr>2ja kílómetra radíus ákveðinn árið 2012</vt:lpstr>
      <vt:lpstr>Spá um fjölda iðkenda</vt:lpstr>
      <vt:lpstr>Einföld samantekt um fermetra</vt:lpstr>
      <vt:lpstr>Úrlausnarefnin 2 eftir samtal við bæjaryfirvöld</vt:lpstr>
      <vt:lpstr>Fjárhagstölur gengu nokkuð hratt upp</vt:lpstr>
      <vt:lpstr>Fagrilundur</vt:lpstr>
      <vt:lpstr>Ekki bara fótbolti!</vt:lpstr>
      <vt:lpstr>Niðurstaða vinnuhóps</vt:lpstr>
      <vt:lpstr>Niðurstaða vinnuhóps</vt:lpstr>
      <vt:lpstr>Ásýnd á nýjan gervigrasvöll við Fífuna</vt:lpstr>
      <vt:lpstr>Skýrsla VSÓ um aðstöðuvanda Breiðabliks</vt:lpstr>
      <vt:lpstr>Hvers vegna er boðað til fundar?</vt:lpstr>
      <vt:lpstr>VSÓ skýrslan </vt:lpstr>
      <vt:lpstr>VSÓ skýrslan - niðurstöður</vt:lpstr>
      <vt:lpstr>VSÓ skýrslan - niðurstöður</vt:lpstr>
      <vt:lpstr>VSÓ skýrslan - niðurstöður</vt:lpstr>
      <vt:lpstr>Almennt um VSÓ skýrsluna</vt:lpstr>
      <vt:lpstr>Niðurstaða vinnu innan félagsins</vt:lpstr>
      <vt:lpstr>Áskorunin</vt:lpstr>
      <vt:lpstr>PowerPoint Presentation</vt:lpstr>
      <vt:lpstr>Leikir árið 2017</vt:lpstr>
      <vt:lpstr>Hver er þjónustan í Fagralundi?</vt:lpstr>
      <vt:lpstr>Til upplýsinga </vt:lpstr>
      <vt:lpstr>Þjónusta knattspyrnunnar í Fagralundi</vt:lpstr>
      <vt:lpstr>Æfingaaðstaða yfir vetrartímann</vt:lpstr>
      <vt:lpstr>Aðrar æfingar á sama tíma</vt:lpstr>
      <vt:lpstr>Samanburður við önnur félög Vetraraðstaða</vt:lpstr>
      <vt:lpstr>Aðstöðumunur - iðkendur </vt:lpstr>
      <vt:lpstr>Aðstöðumunur - Þjálfarar</vt:lpstr>
      <vt:lpstr>Óskastaða þjálfarans</vt:lpstr>
      <vt:lpstr>Óttast</vt:lpstr>
      <vt:lpstr>PowerPoint Presentation</vt:lpstr>
      <vt:lpstr>Áskorun til Bæjarstjórnar Kópavogs.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Sigmar Ingi Sigurðarson</dc:creator>
  <cp:lastModifiedBy>user</cp:lastModifiedBy>
  <cp:revision>38</cp:revision>
  <dcterms:created xsi:type="dcterms:W3CDTF">2014-09-12T02:18:09Z</dcterms:created>
  <dcterms:modified xsi:type="dcterms:W3CDTF">2018-03-21T11:23:15Z</dcterms:modified>
</cp:coreProperties>
</file>